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3" r:id="rId3"/>
    <p:sldId id="272" r:id="rId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9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2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3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4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8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06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1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28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81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68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3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04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3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5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4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A6CEC-291F-4190-95E4-21CA760AC8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5D58E-4D27-46F2-8A65-72B4DA25C2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456B-A8CB-478B-A352-F1242DFF8E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E58C-4F22-4374-8F19-0791BF5825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8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483" y="369881"/>
            <a:ext cx="907995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9933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3805" y="0"/>
            <a:ext cx="2788195" cy="689518"/>
          </a:xfrm>
          <a:prstGeom prst="rect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10950" y="7125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white"/>
                </a:solidFill>
              </a:rPr>
              <a:t>Lower Mississippi </a:t>
            </a:r>
          </a:p>
          <a:p>
            <a:r>
              <a:rPr lang="en-US" sz="1400" dirty="0">
                <a:solidFill>
                  <a:prstClr val="white"/>
                </a:solidFill>
              </a:rPr>
              <a:t>RIVER FORECAST CENTER </a:t>
            </a:r>
          </a:p>
        </p:txBody>
      </p:sp>
      <p:pic>
        <p:nvPicPr>
          <p:cNvPr id="5" name="Picture 6" descr="https://upload.wikimedia.org/wikipedia/commons/thumb/f/ff/US-NationalWeatherService-Logo.svg/720px-US-NationalWeatherService-Logo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05" y="52198"/>
            <a:ext cx="570345" cy="57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79320"/>
            <a:ext cx="407875" cy="3077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67" y="550"/>
            <a:ext cx="382040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Reference Slide For Crest Tables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567" y="1773"/>
            <a:ext cx="9412372" cy="37754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32" y="2918"/>
            <a:ext cx="471725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700" b="1" dirty="0">
                <a:solidFill>
                  <a:prstClr val="white"/>
                </a:solidFill>
              </a:rPr>
              <a:t>LMRFC Forecasts Issued Morning of </a:t>
            </a:r>
            <a:r>
              <a:rPr lang="en-US" sz="1700" b="1" dirty="0" smtClean="0">
                <a:solidFill>
                  <a:prstClr val="white"/>
                </a:solidFill>
              </a:rPr>
              <a:t>March </a:t>
            </a:r>
            <a:r>
              <a:rPr lang="en-US" sz="1700" b="1" dirty="0" smtClean="0">
                <a:solidFill>
                  <a:prstClr val="white"/>
                </a:solidFill>
              </a:rPr>
              <a:t>4, </a:t>
            </a:r>
            <a:r>
              <a:rPr lang="en-US" sz="1700" b="1" dirty="0">
                <a:solidFill>
                  <a:prstClr val="white"/>
                </a:solidFill>
              </a:rPr>
              <a:t>2022</a:t>
            </a:r>
          </a:p>
          <a:p>
            <a:r>
              <a:rPr lang="en-US" sz="1700" b="1" dirty="0">
                <a:solidFill>
                  <a:prstClr val="white"/>
                </a:solidFill>
              </a:rPr>
              <a:t> </a:t>
            </a: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275" y="354493"/>
            <a:ext cx="8546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</a:rPr>
              <a:t>Talking Points </a:t>
            </a:r>
          </a:p>
        </p:txBody>
      </p:sp>
      <p:sp>
        <p:nvSpPr>
          <p:cNvPr id="23" name="Oval 22"/>
          <p:cNvSpPr/>
          <p:nvPr/>
        </p:nvSpPr>
        <p:spPr>
          <a:xfrm>
            <a:off x="219680" y="1380736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19679" y="3025761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C5A4AF8A-147F-491C-940D-98466FD015D1}"/>
              </a:ext>
            </a:extLst>
          </p:cNvPr>
          <p:cNvSpPr/>
          <p:nvPr/>
        </p:nvSpPr>
        <p:spPr>
          <a:xfrm>
            <a:off x="219680" y="1941147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561183C4-AE78-4B61-9EF0-7FCC8D8047E0}"/>
              </a:ext>
            </a:extLst>
          </p:cNvPr>
          <p:cNvSpPr/>
          <p:nvPr/>
        </p:nvSpPr>
        <p:spPr>
          <a:xfrm>
            <a:off x="219679" y="3851315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24AA1081-434F-4317-8A10-492AC4E60DF9}"/>
              </a:ext>
            </a:extLst>
          </p:cNvPr>
          <p:cNvSpPr txBox="1"/>
          <p:nvPr/>
        </p:nvSpPr>
        <p:spPr>
          <a:xfrm>
            <a:off x="663506" y="1271979"/>
            <a:ext cx="11205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The lower Ohio River </a:t>
            </a:r>
            <a:r>
              <a:rPr lang="en-US" dirty="0" smtClean="0">
                <a:solidFill>
                  <a:prstClr val="black"/>
                </a:solidFill>
              </a:rPr>
              <a:t>has crested at all locations and slow falls will continue through the weekend.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During the next 5 days, one to three inches of rainfall is forecast over the Ohio River.  The rainfall is expected to slow down recessions on the lower Ohio River and prolong elevated water levels.  </a:t>
            </a:r>
            <a:r>
              <a:rPr lang="en-US" dirty="0" smtClean="0">
                <a:solidFill>
                  <a:prstClr val="black"/>
                </a:solidFill>
              </a:rPr>
              <a:t>Minor </a:t>
            </a:r>
            <a:r>
              <a:rPr lang="en-US" dirty="0" smtClean="0">
                <a:solidFill>
                  <a:prstClr val="black"/>
                </a:solidFill>
              </a:rPr>
              <a:t>to moderate flooding will continue on the lower Ohio River for several more weeks. 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Rainfall over the next </a:t>
            </a:r>
            <a:r>
              <a:rPr lang="en-US" dirty="0" smtClean="0">
                <a:solidFill>
                  <a:prstClr val="black"/>
                </a:solidFill>
              </a:rPr>
              <a:t>5 days </a:t>
            </a:r>
            <a:r>
              <a:rPr lang="en-US" dirty="0" smtClean="0">
                <a:solidFill>
                  <a:prstClr val="black"/>
                </a:solidFill>
              </a:rPr>
              <a:t>may </a:t>
            </a:r>
            <a:r>
              <a:rPr lang="en-US" dirty="0" smtClean="0">
                <a:solidFill>
                  <a:prstClr val="black"/>
                </a:solidFill>
              </a:rPr>
              <a:t>cause renewed minor to moderate flooding on </a:t>
            </a:r>
            <a:r>
              <a:rPr lang="en-US" dirty="0">
                <a:solidFill>
                  <a:prstClr val="black"/>
                </a:solidFill>
              </a:rPr>
              <a:t>the smaller tributaries in </a:t>
            </a:r>
            <a:r>
              <a:rPr lang="en-US" dirty="0" smtClean="0">
                <a:solidFill>
                  <a:prstClr val="black"/>
                </a:solidFill>
              </a:rPr>
              <a:t>Missouri</a:t>
            </a:r>
            <a:r>
              <a:rPr lang="en-US" dirty="0" smtClean="0">
                <a:solidFill>
                  <a:prstClr val="black"/>
                </a:solidFill>
              </a:rPr>
              <a:t>, north Arkansas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and </a:t>
            </a:r>
            <a:r>
              <a:rPr lang="en-US" dirty="0" smtClean="0">
                <a:solidFill>
                  <a:prstClr val="black"/>
                </a:solidFill>
              </a:rPr>
              <a:t>Tennessee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On the lower Mississippi River, </a:t>
            </a:r>
            <a:r>
              <a:rPr lang="en-US" dirty="0" smtClean="0">
                <a:solidFill>
                  <a:prstClr val="black"/>
                </a:solidFill>
              </a:rPr>
              <a:t>New Madrid, MO is near crest now.  Cresting conditions will approach Memphis, TN by early next week.  M</a:t>
            </a:r>
            <a:r>
              <a:rPr lang="en-US" dirty="0" smtClean="0">
                <a:solidFill>
                  <a:prstClr val="black"/>
                </a:solidFill>
              </a:rPr>
              <a:t>inor </a:t>
            </a:r>
            <a:r>
              <a:rPr lang="en-US" dirty="0" smtClean="0">
                <a:solidFill>
                  <a:prstClr val="black"/>
                </a:solidFill>
              </a:rPr>
              <a:t>flooding </a:t>
            </a:r>
            <a:r>
              <a:rPr lang="en-US" dirty="0" smtClean="0">
                <a:solidFill>
                  <a:prstClr val="black"/>
                </a:solidFill>
              </a:rPr>
              <a:t>will continue from New </a:t>
            </a:r>
            <a:r>
              <a:rPr lang="en-US" dirty="0" smtClean="0">
                <a:solidFill>
                  <a:prstClr val="black"/>
                </a:solidFill>
              </a:rPr>
              <a:t>Madrid, MO to Osceola, AR. </a:t>
            </a:r>
            <a:r>
              <a:rPr lang="en-US" dirty="0" smtClean="0">
                <a:solidFill>
                  <a:prstClr val="black"/>
                </a:solidFill>
              </a:rPr>
              <a:t> Minor </a:t>
            </a:r>
            <a:r>
              <a:rPr lang="en-US" dirty="0" smtClean="0">
                <a:solidFill>
                  <a:prstClr val="black"/>
                </a:solidFill>
              </a:rPr>
              <a:t>flooding is also expected at </a:t>
            </a:r>
            <a:r>
              <a:rPr lang="en-US" dirty="0" err="1" smtClean="0">
                <a:solidFill>
                  <a:prstClr val="black"/>
                </a:solidFill>
              </a:rPr>
              <a:t>Mhoon</a:t>
            </a:r>
            <a:r>
              <a:rPr lang="en-US" dirty="0" smtClean="0">
                <a:solidFill>
                  <a:prstClr val="black"/>
                </a:solidFill>
              </a:rPr>
              <a:t> Landing, MS and Red </a:t>
            </a:r>
            <a:r>
              <a:rPr lang="en-US" dirty="0" smtClean="0">
                <a:solidFill>
                  <a:prstClr val="black"/>
                </a:solidFill>
              </a:rPr>
              <a:t>River Landing, LA.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</a:t>
            </a:r>
            <a:r>
              <a:rPr lang="en-US" dirty="0" smtClean="0">
                <a:solidFill>
                  <a:prstClr val="black"/>
                </a:solidFill>
              </a:rPr>
              <a:t>lower Mississippi </a:t>
            </a:r>
            <a:r>
              <a:rPr lang="en-US" dirty="0" smtClean="0">
                <a:solidFill>
                  <a:prstClr val="black"/>
                </a:solidFill>
              </a:rPr>
              <a:t>at </a:t>
            </a:r>
            <a:r>
              <a:rPr lang="en-US" dirty="0" smtClean="0">
                <a:solidFill>
                  <a:prstClr val="black"/>
                </a:solidFill>
              </a:rPr>
              <a:t>New Orleans, LA is not expected to crest until mid March.  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The 16 day future rainfall guidance </a:t>
            </a:r>
            <a:r>
              <a:rPr lang="en-US" dirty="0" smtClean="0">
                <a:solidFill>
                  <a:prstClr val="black"/>
                </a:solidFill>
              </a:rPr>
              <a:t>continues to show </a:t>
            </a:r>
            <a:r>
              <a:rPr lang="en-US" dirty="0" smtClean="0">
                <a:solidFill>
                  <a:prstClr val="black"/>
                </a:solidFill>
              </a:rPr>
              <a:t>slower recessions on the </a:t>
            </a:r>
            <a:r>
              <a:rPr lang="en-US" dirty="0">
                <a:solidFill>
                  <a:prstClr val="black"/>
                </a:solidFill>
              </a:rPr>
              <a:t>lower Ohio </a:t>
            </a:r>
            <a:r>
              <a:rPr lang="en-US" dirty="0" smtClean="0">
                <a:solidFill>
                  <a:prstClr val="black"/>
                </a:solidFill>
              </a:rPr>
              <a:t>and </a:t>
            </a:r>
            <a:r>
              <a:rPr lang="en-US" dirty="0">
                <a:solidFill>
                  <a:prstClr val="black"/>
                </a:solidFill>
              </a:rPr>
              <a:t>lower Mississippi Rivers.  The guidance </a:t>
            </a:r>
            <a:r>
              <a:rPr lang="en-US" dirty="0" smtClean="0">
                <a:solidFill>
                  <a:prstClr val="black"/>
                </a:solidFill>
              </a:rPr>
              <a:t>shows the lower Ohio River </a:t>
            </a:r>
            <a:r>
              <a:rPr lang="en-US" dirty="0" smtClean="0">
                <a:solidFill>
                  <a:prstClr val="black"/>
                </a:solidFill>
              </a:rPr>
              <a:t>remaining in </a:t>
            </a:r>
            <a:r>
              <a:rPr lang="en-US" dirty="0" smtClean="0">
                <a:solidFill>
                  <a:prstClr val="black"/>
                </a:solidFill>
              </a:rPr>
              <a:t>flood through the month of </a:t>
            </a:r>
            <a:r>
              <a:rPr lang="en-US" dirty="0" smtClean="0">
                <a:solidFill>
                  <a:prstClr val="black"/>
                </a:solidFill>
              </a:rPr>
              <a:t>March.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C27E7CC1-8419-4480-BA47-A82E6F7F4D61}"/>
              </a:ext>
            </a:extLst>
          </p:cNvPr>
          <p:cNvSpPr/>
          <p:nvPr/>
        </p:nvSpPr>
        <p:spPr>
          <a:xfrm>
            <a:off x="219679" y="4908179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3038DB62-9181-44DC-8FA0-512017F92390}"/>
              </a:ext>
            </a:extLst>
          </p:cNvPr>
          <p:cNvSpPr/>
          <p:nvPr/>
        </p:nvSpPr>
        <p:spPr>
          <a:xfrm>
            <a:off x="219679" y="5476332"/>
            <a:ext cx="256593" cy="23571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5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4" r="25714"/>
          <a:stretch/>
        </p:blipFill>
        <p:spPr>
          <a:xfrm>
            <a:off x="4343400" y="1131242"/>
            <a:ext cx="3505201" cy="52638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0"/>
            <a:ext cx="9144000" cy="73152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143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Ohio/Mississippi River Crest Watch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0" y="726043"/>
            <a:ext cx="9144000" cy="369332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7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0" y="726043"/>
            <a:ext cx="6487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                 Lower Mississippi River Forecast Center     </a:t>
            </a:r>
            <a:r>
              <a:rPr lang="en-US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weather.gov/lmrfc</a:t>
            </a:r>
          </a:p>
          <a:p>
            <a:endParaRPr lang="en-US" b="1" i="1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99662" y="769599"/>
            <a:ext cx="2468338" cy="280735"/>
            <a:chOff x="5817828" y="6576549"/>
            <a:chExt cx="2205404" cy="193836"/>
          </a:xfrm>
        </p:grpSpPr>
        <p:grpSp>
          <p:nvGrpSpPr>
            <p:cNvPr id="3" name="Group 2"/>
            <p:cNvGrpSpPr/>
            <p:nvPr/>
          </p:nvGrpSpPr>
          <p:grpSpPr>
            <a:xfrm>
              <a:off x="5817828" y="6576549"/>
              <a:ext cx="1227255" cy="191257"/>
              <a:chOff x="5817828" y="6576549"/>
              <a:chExt cx="1227255" cy="191257"/>
            </a:xfrm>
          </p:grpSpPr>
          <p:sp>
            <p:nvSpPr>
              <p:cNvPr id="10" name="TextBox 69"/>
              <p:cNvSpPr txBox="1"/>
              <p:nvPr/>
            </p:nvSpPr>
            <p:spPr>
              <a:xfrm>
                <a:off x="5932433" y="6576549"/>
                <a:ext cx="967819" cy="1912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NWSLMRFC                                 </a:t>
                </a:r>
              </a:p>
            </p:txBody>
          </p:sp>
          <p:pic>
            <p:nvPicPr>
              <p:cNvPr id="11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56094" y="6612955"/>
                <a:ext cx="188989" cy="138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7828" y="6599801"/>
                <a:ext cx="174826" cy="141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TextBox 69"/>
            <p:cNvSpPr txBox="1"/>
            <p:nvPr/>
          </p:nvSpPr>
          <p:spPr>
            <a:xfrm>
              <a:off x="6994692" y="6579129"/>
              <a:ext cx="1028540" cy="1912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@NWSLMRFC                                 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955604" y="6288139"/>
            <a:ext cx="5139298" cy="5524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51773" y="6374403"/>
            <a:ext cx="50055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Bonnet Carré Location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40" y="97971"/>
            <a:ext cx="914899" cy="905556"/>
          </a:xfrm>
          <a:prstGeom prst="rect">
            <a:avLst/>
          </a:prstGeom>
        </p:spPr>
      </p:pic>
      <p:sp>
        <p:nvSpPr>
          <p:cNvPr id="326" name="TextBox 325"/>
          <p:cNvSpPr txBox="1"/>
          <p:nvPr/>
        </p:nvSpPr>
        <p:spPr>
          <a:xfrm>
            <a:off x="8464732" y="475420"/>
            <a:ext cx="2281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 </a:t>
            </a:r>
            <a:r>
              <a:rPr lang="en-US" sz="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@  </a:t>
            </a:r>
            <a:r>
              <a:rPr lang="en-US" sz="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11:00 </a:t>
            </a:r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CDT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513752" y="1117736"/>
            <a:ext cx="3490359" cy="949779"/>
            <a:chOff x="720724" y="1221920"/>
            <a:chExt cx="2791063" cy="949779"/>
          </a:xfrm>
        </p:grpSpPr>
        <p:sp>
          <p:nvSpPr>
            <p:cNvPr id="53" name="Rounded Rectangle 52"/>
            <p:cNvSpPr/>
            <p:nvPr/>
          </p:nvSpPr>
          <p:spPr>
            <a:xfrm>
              <a:off x="720724" y="1221920"/>
              <a:ext cx="2625274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46543" y="1244921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Caruthersville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9156" y="1485430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34.7’ </a:t>
              </a:r>
              <a:r>
                <a:rPr lang="en-US" sz="1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513752" y="2153455"/>
            <a:ext cx="3225202" cy="949779"/>
            <a:chOff x="461644" y="2806880"/>
            <a:chExt cx="2879543" cy="949779"/>
          </a:xfrm>
        </p:grpSpPr>
        <p:sp>
          <p:nvSpPr>
            <p:cNvPr id="73" name="Rounded Rectangle 72"/>
            <p:cNvSpPr/>
            <p:nvPr/>
          </p:nvSpPr>
          <p:spPr>
            <a:xfrm>
              <a:off x="461644" y="2806880"/>
              <a:ext cx="287954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2444" y="2813685"/>
              <a:ext cx="2799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Memphis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2904" y="3042242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29.9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’  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609070" y="3209769"/>
              <a:ext cx="1681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30.5’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March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304994" y="4201425"/>
            <a:ext cx="3064740" cy="949779"/>
            <a:chOff x="461644" y="2806880"/>
            <a:chExt cx="2856376" cy="949779"/>
          </a:xfrm>
        </p:grpSpPr>
        <p:sp>
          <p:nvSpPr>
            <p:cNvPr id="129" name="Rounded Rectangle 128"/>
            <p:cNvSpPr/>
            <p:nvPr/>
          </p:nvSpPr>
          <p:spPr>
            <a:xfrm>
              <a:off x="461644" y="2806880"/>
              <a:ext cx="275449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12444" y="2813685"/>
              <a:ext cx="26503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MS River at Natchez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45.3’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76409" y="329748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07444" y="3272774"/>
              <a:ext cx="18105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at </a:t>
              </a:r>
            </a:p>
            <a:p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47.0’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March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427686" y="3197089"/>
            <a:ext cx="969974" cy="437242"/>
            <a:chOff x="3931845" y="2103730"/>
            <a:chExt cx="969974" cy="437242"/>
          </a:xfrm>
        </p:grpSpPr>
        <p:sp>
          <p:nvSpPr>
            <p:cNvPr id="234" name="Rounded Rectangle 233"/>
            <p:cNvSpPr/>
            <p:nvPr/>
          </p:nvSpPr>
          <p:spPr>
            <a:xfrm>
              <a:off x="3975354" y="210373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931845" y="2135814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 Days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1446016" y="3136793"/>
            <a:ext cx="3245927" cy="972428"/>
            <a:chOff x="444731" y="2784231"/>
            <a:chExt cx="3156334" cy="972428"/>
          </a:xfrm>
        </p:grpSpPr>
        <p:sp>
          <p:nvSpPr>
            <p:cNvPr id="110" name="Rounded Rectangle 109"/>
            <p:cNvSpPr/>
            <p:nvPr/>
          </p:nvSpPr>
          <p:spPr>
            <a:xfrm>
              <a:off x="461643" y="2806880"/>
              <a:ext cx="3139422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42711" y="2784231"/>
              <a:ext cx="29089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Ark City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56219" y="3041329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32.3’    </a:t>
              </a:r>
              <a:endPara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44731" y="3270862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682061" y="3183181"/>
              <a:ext cx="19190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at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33.6’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March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7426917" y="4227149"/>
            <a:ext cx="3344474" cy="949779"/>
            <a:chOff x="461644" y="2806880"/>
            <a:chExt cx="2865332" cy="949779"/>
          </a:xfrm>
        </p:grpSpPr>
        <p:sp>
          <p:nvSpPr>
            <p:cNvPr id="167" name="Rounded Rectangle 166"/>
            <p:cNvSpPr/>
            <p:nvPr/>
          </p:nvSpPr>
          <p:spPr>
            <a:xfrm>
              <a:off x="461644" y="2806880"/>
              <a:ext cx="2809626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Vicksburg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38.7’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591828" y="3217556"/>
              <a:ext cx="17351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.1’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March 9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5766141" y="4489077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 flipH="1" flipV="1">
            <a:off x="5911694" y="4538104"/>
            <a:ext cx="1501617" cy="6016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V="1">
            <a:off x="4095592" y="5800722"/>
            <a:ext cx="1537961" cy="21165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348" idx="1"/>
          </p:cNvCxnSpPr>
          <p:nvPr/>
        </p:nvCxnSpPr>
        <p:spPr>
          <a:xfrm flipH="1">
            <a:off x="6589339" y="5719047"/>
            <a:ext cx="1005618" cy="37834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stCxn id="53" idx="3"/>
            <a:endCxn id="211" idx="2"/>
          </p:cNvCxnSpPr>
          <p:nvPr/>
        </p:nvCxnSpPr>
        <p:spPr>
          <a:xfrm>
            <a:off x="4796784" y="1592626"/>
            <a:ext cx="1764428" cy="453522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7392187" y="1446279"/>
            <a:ext cx="575597" cy="55333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 flipH="1" flipV="1">
            <a:off x="7043932" y="1636792"/>
            <a:ext cx="809913" cy="585908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cxnSpLocks/>
          </p:cNvCxnSpPr>
          <p:nvPr/>
        </p:nvCxnSpPr>
        <p:spPr>
          <a:xfrm flipH="1" flipV="1">
            <a:off x="5773847" y="3816325"/>
            <a:ext cx="1857284" cy="87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ight Brace 184"/>
          <p:cNvSpPr/>
          <p:nvPr/>
        </p:nvSpPr>
        <p:spPr>
          <a:xfrm rot="4519036">
            <a:off x="7045374" y="1591397"/>
            <a:ext cx="282604" cy="391456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1" name="Right Brace 210"/>
          <p:cNvSpPr/>
          <p:nvPr/>
        </p:nvSpPr>
        <p:spPr>
          <a:xfrm rot="11861194">
            <a:off x="6033791" y="1964091"/>
            <a:ext cx="417037" cy="791551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2" name="Right Brace 211"/>
          <p:cNvSpPr/>
          <p:nvPr/>
        </p:nvSpPr>
        <p:spPr>
          <a:xfrm rot="9531785">
            <a:off x="5158779" y="5106023"/>
            <a:ext cx="389839" cy="704770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3" name="Right Brace 212"/>
          <p:cNvSpPr/>
          <p:nvPr/>
        </p:nvSpPr>
        <p:spPr>
          <a:xfrm rot="2280852">
            <a:off x="6107271" y="2916109"/>
            <a:ext cx="417037" cy="790333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14" name="Right Brace 213"/>
          <p:cNvSpPr/>
          <p:nvPr/>
        </p:nvSpPr>
        <p:spPr>
          <a:xfrm rot="10551042">
            <a:off x="5400628" y="3875292"/>
            <a:ext cx="305296" cy="658647"/>
          </a:xfrm>
          <a:prstGeom prst="rightBrace">
            <a:avLst>
              <a:gd name="adj1" fmla="val 28268"/>
              <a:gd name="adj2" fmla="val 52849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216" name="Straight Arrow Connector 215"/>
          <p:cNvCxnSpPr>
            <a:cxnSpLocks/>
          </p:cNvCxnSpPr>
          <p:nvPr/>
        </p:nvCxnSpPr>
        <p:spPr>
          <a:xfrm>
            <a:off x="4861684" y="2692888"/>
            <a:ext cx="1435945" cy="135229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cxnSpLocks/>
          </p:cNvCxnSpPr>
          <p:nvPr/>
        </p:nvCxnSpPr>
        <p:spPr>
          <a:xfrm>
            <a:off x="4569149" y="3523027"/>
            <a:ext cx="1174133" cy="12865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cxnSpLocks/>
            <a:endCxn id="195" idx="1"/>
          </p:cNvCxnSpPr>
          <p:nvPr/>
        </p:nvCxnSpPr>
        <p:spPr>
          <a:xfrm>
            <a:off x="4326387" y="4690397"/>
            <a:ext cx="1134790" cy="318207"/>
          </a:xfrm>
          <a:prstGeom prst="straightConnector1">
            <a:avLst/>
          </a:prstGeom>
          <a:ln w="19050" cap="sq">
            <a:solidFill>
              <a:schemeClr val="tx1"/>
            </a:solidFill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ight Brace 219"/>
          <p:cNvSpPr/>
          <p:nvPr/>
        </p:nvSpPr>
        <p:spPr>
          <a:xfrm rot="12723912">
            <a:off x="6493026" y="1456691"/>
            <a:ext cx="239852" cy="524939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37" name="Right Brace 236"/>
          <p:cNvSpPr/>
          <p:nvPr/>
        </p:nvSpPr>
        <p:spPr>
          <a:xfrm rot="1830692">
            <a:off x="5749326" y="4660264"/>
            <a:ext cx="282604" cy="533138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6412643" y="6032308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5669021" y="5670547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461177" y="4943516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766141" y="3442561"/>
            <a:ext cx="130175" cy="130175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6602960" y="2028814"/>
            <a:ext cx="130175" cy="130175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6361673" y="2754284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6885776" y="1536170"/>
            <a:ext cx="130175" cy="1301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7280499" y="1445946"/>
            <a:ext cx="130175" cy="13017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635882" y="3776120"/>
            <a:ext cx="130175" cy="1301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1" name="Group 240"/>
          <p:cNvGrpSpPr/>
          <p:nvPr/>
        </p:nvGrpSpPr>
        <p:grpSpPr>
          <a:xfrm>
            <a:off x="6812989" y="2018762"/>
            <a:ext cx="926465" cy="437242"/>
            <a:chOff x="4064634" y="2171700"/>
            <a:chExt cx="926465" cy="437242"/>
          </a:xfrm>
        </p:grpSpPr>
        <p:sp>
          <p:nvSpPr>
            <p:cNvPr id="242" name="Rounded Rectangle 24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0.5 Day</a:t>
              </a: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482625" y="1276576"/>
            <a:ext cx="926465" cy="437242"/>
            <a:chOff x="4064634" y="2171700"/>
            <a:chExt cx="926465" cy="437242"/>
          </a:xfrm>
        </p:grpSpPr>
        <p:sp>
          <p:nvSpPr>
            <p:cNvPr id="245" name="Rounded Rectangle 244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313372" y="5322886"/>
            <a:ext cx="815040" cy="437242"/>
            <a:chOff x="4027000" y="2134879"/>
            <a:chExt cx="926465" cy="437242"/>
          </a:xfrm>
        </p:grpSpPr>
        <p:sp>
          <p:nvSpPr>
            <p:cNvPr id="248" name="Rounded Rectangle 247"/>
            <p:cNvSpPr/>
            <p:nvPr/>
          </p:nvSpPr>
          <p:spPr>
            <a:xfrm>
              <a:off x="4027000" y="2134879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56465" y="2197110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103493" y="3874647"/>
            <a:ext cx="926465" cy="437242"/>
            <a:chOff x="4064634" y="2171700"/>
            <a:chExt cx="926465" cy="437242"/>
          </a:xfrm>
        </p:grpSpPr>
        <p:sp>
          <p:nvSpPr>
            <p:cNvPr id="251" name="Rounded Rectangle 250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Day</a:t>
              </a: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067203" y="4837074"/>
            <a:ext cx="926465" cy="437242"/>
            <a:chOff x="4064634" y="2171700"/>
            <a:chExt cx="926465" cy="437242"/>
          </a:xfrm>
        </p:grpSpPr>
        <p:sp>
          <p:nvSpPr>
            <p:cNvPr id="254" name="Rounded Rectangle 253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017331" y="1956494"/>
            <a:ext cx="926465" cy="437242"/>
            <a:chOff x="4064634" y="2171700"/>
            <a:chExt cx="926465" cy="437242"/>
          </a:xfrm>
        </p:grpSpPr>
        <p:sp>
          <p:nvSpPr>
            <p:cNvPr id="257" name="Rounded Rectangle 256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4089127" y="2224768"/>
              <a:ext cx="888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637642" y="3939598"/>
            <a:ext cx="780595" cy="488139"/>
            <a:chOff x="4064634" y="2171700"/>
            <a:chExt cx="926465" cy="437242"/>
          </a:xfrm>
        </p:grpSpPr>
        <p:sp>
          <p:nvSpPr>
            <p:cNvPr id="262" name="Rounded Rectangle 261"/>
            <p:cNvSpPr/>
            <p:nvPr/>
          </p:nvSpPr>
          <p:spPr>
            <a:xfrm>
              <a:off x="4064634" y="2171700"/>
              <a:ext cx="926465" cy="43724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4117032" y="2224768"/>
              <a:ext cx="8604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Days</a:t>
              </a: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7815861" y="1151335"/>
            <a:ext cx="3583673" cy="949779"/>
            <a:chOff x="720724" y="1221920"/>
            <a:chExt cx="3196707" cy="949779"/>
          </a:xfrm>
        </p:grpSpPr>
        <p:sp>
          <p:nvSpPr>
            <p:cNvPr id="272" name="Rounded Rectangle 271"/>
            <p:cNvSpPr/>
            <p:nvPr/>
          </p:nvSpPr>
          <p:spPr>
            <a:xfrm>
              <a:off x="720724" y="1221920"/>
              <a:ext cx="31967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Paducah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44.2’   </a:t>
              </a: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MODERATE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688093" y="1669397"/>
              <a:ext cx="20838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Falling below </a:t>
              </a: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MODERATE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Monday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780944" y="2168274"/>
            <a:ext cx="3300772" cy="949779"/>
            <a:chOff x="720722" y="1221920"/>
            <a:chExt cx="3300772" cy="949779"/>
          </a:xfrm>
        </p:grpSpPr>
        <p:sp>
          <p:nvSpPr>
            <p:cNvPr id="295" name="Rounded Rectangle 294"/>
            <p:cNvSpPr/>
            <p:nvPr/>
          </p:nvSpPr>
          <p:spPr>
            <a:xfrm>
              <a:off x="720722" y="1221920"/>
              <a:ext cx="3259283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771524" y="1228725"/>
              <a:ext cx="27652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OH River at Cairo</a:t>
              </a: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779145" y="1495425"/>
              <a:ext cx="24470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47.0’  </a:t>
              </a:r>
              <a:endPara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777240" y="168544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1931597" y="1681990"/>
              <a:ext cx="20898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Crested and falling below  </a:t>
              </a: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MODERATE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today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7631131" y="3187337"/>
            <a:ext cx="3409095" cy="949779"/>
            <a:chOff x="461643" y="2806880"/>
            <a:chExt cx="2739607" cy="949779"/>
          </a:xfrm>
        </p:grpSpPr>
        <p:sp>
          <p:nvSpPr>
            <p:cNvPr id="328" name="Rounded Rectangle 327"/>
            <p:cNvSpPr/>
            <p:nvPr/>
          </p:nvSpPr>
          <p:spPr>
            <a:xfrm>
              <a:off x="461643" y="2806880"/>
              <a:ext cx="2739607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29" name="TextBox 32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Greenville</a:t>
              </a: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43.1’   </a:t>
              </a:r>
              <a:r>
                <a:rPr lang="en-US" sz="12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7594957" y="5244157"/>
            <a:ext cx="3279909" cy="949779"/>
            <a:chOff x="461644" y="2806880"/>
            <a:chExt cx="2772132" cy="949779"/>
          </a:xfrm>
        </p:grpSpPr>
        <p:sp>
          <p:nvSpPr>
            <p:cNvPr id="348" name="Rounded Rectangle 347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New Orleans</a:t>
              </a: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20065" y="3080385"/>
              <a:ext cx="2070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11.0’ 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1549756" y="3220973"/>
              <a:ext cx="16840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at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12.3’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</a:p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March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1285346" y="5279320"/>
            <a:ext cx="3079181" cy="949779"/>
            <a:chOff x="461644" y="2806880"/>
            <a:chExt cx="2769152" cy="949779"/>
          </a:xfrm>
        </p:grpSpPr>
        <p:sp>
          <p:nvSpPr>
            <p:cNvPr id="367" name="Rounded Rectangle 366"/>
            <p:cNvSpPr/>
            <p:nvPr/>
          </p:nvSpPr>
          <p:spPr>
            <a:xfrm>
              <a:off x="461644" y="2806880"/>
              <a:ext cx="2685415" cy="9497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2700" dist="38100" dir="2700000" algn="tl" rotWithShape="0">
                <a:prstClr val="black">
                  <a:alpha val="71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12444" y="2813685"/>
              <a:ext cx="25507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MS River at Baton Rouge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20065" y="3080385"/>
              <a:ext cx="2386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Current: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29.5’   </a:t>
              </a:r>
              <a:r>
                <a:rPr lang="en-US" sz="1200" b="1" dirty="0" smtClean="0">
                  <a:solidFill>
                    <a:srgbClr val="F79646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endParaRPr lang="en-US" sz="1200" b="1" dirty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370" name="TextBox 369"/>
            <p:cNvSpPr txBox="1"/>
            <p:nvPr/>
          </p:nvSpPr>
          <p:spPr>
            <a:xfrm>
              <a:off x="518160" y="3270409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Forecast: </a:t>
              </a: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1546776" y="3244823"/>
              <a:ext cx="16840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Crest in </a:t>
              </a:r>
              <a:r>
                <a:rPr lang="en-US" sz="1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ACTION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at </a:t>
              </a:r>
            </a:p>
            <a:p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32.0’ </a:t>
              </a:r>
              <a:r>
                <a:rPr lang="en-US" sz="1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on March 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r>
                <a:rPr lang="en-US" sz="12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th</a:t>
              </a:r>
              <a:r>
                <a:rPr lang="en-US" sz="1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5" name="Oval 84"/>
          <p:cNvSpPr/>
          <p:nvPr/>
        </p:nvSpPr>
        <p:spPr>
          <a:xfrm>
            <a:off x="2365722" y="6483131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3" name="Oval 392"/>
          <p:cNvSpPr/>
          <p:nvPr/>
        </p:nvSpPr>
        <p:spPr>
          <a:xfrm>
            <a:off x="6242309" y="5975323"/>
            <a:ext cx="122803" cy="157176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9" name="Right Brace 268"/>
          <p:cNvSpPr/>
          <p:nvPr/>
        </p:nvSpPr>
        <p:spPr>
          <a:xfrm rot="1252184">
            <a:off x="5854077" y="3596458"/>
            <a:ext cx="239852" cy="342912"/>
          </a:xfrm>
          <a:prstGeom prst="rightBrace">
            <a:avLst>
              <a:gd name="adj1" fmla="val 22625"/>
              <a:gd name="adj2" fmla="val 53197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099009" y="6280454"/>
            <a:ext cx="4742378" cy="5524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6593762" y="6342236"/>
            <a:ext cx="36926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Crest</a:t>
            </a:r>
            <a:r>
              <a:rPr lang="en-US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prstClr val="white"/>
                </a:solidFill>
                <a:latin typeface="Arial Narrow" panose="020B0606020202030204" pitchFamily="34" charset="0"/>
              </a:rPr>
              <a:t>Location</a:t>
            </a:r>
          </a:p>
        </p:txBody>
      </p:sp>
      <p:sp>
        <p:nvSpPr>
          <p:cNvPr id="163" name="5-Point Star 162"/>
          <p:cNvSpPr/>
          <p:nvPr/>
        </p:nvSpPr>
        <p:spPr>
          <a:xfrm>
            <a:off x="7174137" y="6464495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2" name="5-Point Star 162">
            <a:extLst>
              <a:ext uri="{FF2B5EF4-FFF2-40B4-BE49-F238E27FC236}">
                <a16:creationId xmlns="" xmlns:a16="http://schemas.microsoft.com/office/drawing/2014/main" id="{C0AE10ED-BA35-4628-9452-AAE5B61E7897}"/>
              </a:ext>
            </a:extLst>
          </p:cNvPr>
          <p:cNvSpPr/>
          <p:nvPr/>
        </p:nvSpPr>
        <p:spPr>
          <a:xfrm>
            <a:off x="5373586" y="5346212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8310416D-6901-4EBA-91CF-280D76138EF0}"/>
              </a:ext>
            </a:extLst>
          </p:cNvPr>
          <p:cNvSpPr txBox="1"/>
          <p:nvPr/>
        </p:nvSpPr>
        <p:spPr>
          <a:xfrm>
            <a:off x="9031277" y="3622248"/>
            <a:ext cx="194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Crest in </a:t>
            </a: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44.1’</a:t>
            </a:r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March </a:t>
            </a:r>
            <a:r>
              <a:rPr 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baseline="3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="" xmlns:a16="http://schemas.microsoft.com/office/drawing/2014/main" id="{3F5B726B-6183-44DC-AA41-1E1BBCB88A39}"/>
              </a:ext>
            </a:extLst>
          </p:cNvPr>
          <p:cNvSpPr txBox="1"/>
          <p:nvPr/>
        </p:nvSpPr>
        <p:spPr>
          <a:xfrm>
            <a:off x="2927933" y="1531593"/>
            <a:ext cx="1732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Crest in </a:t>
            </a:r>
            <a:r>
              <a:rPr lang="en-US" sz="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34.8’ </a:t>
            </a: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 March </a:t>
            </a:r>
            <a:r>
              <a:rPr 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200" b="1" baseline="30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7" name="Picture 3">
            <a:extLst>
              <a:ext uri="{FF2B5EF4-FFF2-40B4-BE49-F238E27FC236}">
                <a16:creationId xmlns="" xmlns:a16="http://schemas.microsoft.com/office/drawing/2014/main" id="{7DED6393-F00D-4DC8-BFC6-9ACEF8F82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359" y="1607245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" name="Picture 3">
            <a:extLst>
              <a:ext uri="{FF2B5EF4-FFF2-40B4-BE49-F238E27FC236}">
                <a16:creationId xmlns="" xmlns:a16="http://schemas.microsoft.com/office/drawing/2014/main" id="{57425B38-9081-451C-8560-6D65DF87A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33" y="265670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Picture 3">
            <a:extLst>
              <a:ext uri="{FF2B5EF4-FFF2-40B4-BE49-F238E27FC236}">
                <a16:creationId xmlns="" xmlns:a16="http://schemas.microsoft.com/office/drawing/2014/main" id="{09146241-6557-4B28-AAC2-9C217075F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139" y="364212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3">
            <a:extLst>
              <a:ext uri="{FF2B5EF4-FFF2-40B4-BE49-F238E27FC236}">
                <a16:creationId xmlns="" xmlns:a16="http://schemas.microsoft.com/office/drawing/2014/main" id="{4AE77E84-312A-4EC9-8128-54CCF9F81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456" y="4710783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Picture 3">
            <a:extLst>
              <a:ext uri="{FF2B5EF4-FFF2-40B4-BE49-F238E27FC236}">
                <a16:creationId xmlns="" xmlns:a16="http://schemas.microsoft.com/office/drawing/2014/main" id="{CA1830A5-29A0-4181-AAF4-194C59A31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960" y="5766964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" name="Picture 3">
            <a:extLst>
              <a:ext uri="{FF2B5EF4-FFF2-40B4-BE49-F238E27FC236}">
                <a16:creationId xmlns="" xmlns:a16="http://schemas.microsoft.com/office/drawing/2014/main" id="{D79278C1-AEB3-4F24-8211-A78E51B62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492" y="3672176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" name="Picture 3">
            <a:extLst>
              <a:ext uri="{FF2B5EF4-FFF2-40B4-BE49-F238E27FC236}">
                <a16:creationId xmlns="" xmlns:a16="http://schemas.microsoft.com/office/drawing/2014/main" id="{48AEF1B3-40E2-423F-AE77-C4F07CEA8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627" y="4734632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Picture 3">
            <a:extLst>
              <a:ext uri="{FF2B5EF4-FFF2-40B4-BE49-F238E27FC236}">
                <a16:creationId xmlns="" xmlns:a16="http://schemas.microsoft.com/office/drawing/2014/main" id="{477FC814-F0CC-4E57-A403-A4977C370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534" y="5716050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7DCCFBF-C149-49B7-8D9A-159BC6788C3D}"/>
              </a:ext>
            </a:extLst>
          </p:cNvPr>
          <p:cNvSpPr/>
          <p:nvPr/>
        </p:nvSpPr>
        <p:spPr>
          <a:xfrm>
            <a:off x="8718947" y="2447472"/>
            <a:ext cx="10533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MODERATE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59B7555-D9DB-4E30-85D2-73CDBF8F1C14}"/>
              </a:ext>
            </a:extLst>
          </p:cNvPr>
          <p:cNvSpPr/>
          <p:nvPr/>
        </p:nvSpPr>
        <p:spPr>
          <a:xfrm>
            <a:off x="2456052" y="1391779"/>
            <a:ext cx="6976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8550657" y="3474353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50" name="Rectangle 149">
            <a:extLst>
              <a:ext uri="{FF2B5EF4-FFF2-40B4-BE49-F238E27FC236}">
                <a16:creationId xmlns=""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2434629" y="2395415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="" xmlns:a16="http://schemas.microsoft.com/office/drawing/2014/main" id="{F95B5EAD-E60C-4890-99E0-43EB2D0B08E0}"/>
              </a:ext>
            </a:extLst>
          </p:cNvPr>
          <p:cNvSpPr/>
          <p:nvPr/>
        </p:nvSpPr>
        <p:spPr>
          <a:xfrm>
            <a:off x="8364182" y="4499246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96858" y="4486040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4" name="5-Point Star 153"/>
          <p:cNvSpPr/>
          <p:nvPr/>
        </p:nvSpPr>
        <p:spPr>
          <a:xfrm>
            <a:off x="6781568" y="1799528"/>
            <a:ext cx="171449" cy="17145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57" name="Picture 156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80AC99-E19E-448F-A20D-1AF4F2050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042" y="1654135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159">
            <a:extLst>
              <a:ext uri="{FF2B5EF4-FFF2-40B4-BE49-F238E27FC236}">
                <a16:creationId xmlns="" xmlns:a16="http://schemas.microsoft.com/office/drawing/2014/main" xmlns:lc="http://schemas.openxmlformats.org/drawingml/2006/lockedCanvas" id="{EC80AC99-E19E-448F-A20D-1AF4F2050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042" y="2682135"/>
            <a:ext cx="400068" cy="36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6580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ting All Po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12066</TotalTime>
  <Words>468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1_Office Theme</vt:lpstr>
      <vt:lpstr>Getting All Posts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 Graschel</cp:lastModifiedBy>
  <cp:revision>579</cp:revision>
  <cp:lastPrinted>2019-06-25T17:36:27Z</cp:lastPrinted>
  <dcterms:created xsi:type="dcterms:W3CDTF">2019-02-26T19:21:25Z</dcterms:created>
  <dcterms:modified xsi:type="dcterms:W3CDTF">2022-03-04T18:54:24Z</dcterms:modified>
</cp:coreProperties>
</file>